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</p:sldMasterIdLst>
  <p:handoutMasterIdLst>
    <p:handoutMasterId r:id="rId24"/>
  </p:handoutMasterIdLst>
  <p:sldIdLst>
    <p:sldId id="256" r:id="rId4"/>
    <p:sldId id="257" r:id="rId5"/>
    <p:sldId id="259" r:id="rId6"/>
    <p:sldId id="263" r:id="rId7"/>
    <p:sldId id="260" r:id="rId8"/>
    <p:sldId id="258" r:id="rId9"/>
    <p:sldId id="261" r:id="rId10"/>
    <p:sldId id="282" r:id="rId11"/>
    <p:sldId id="281" r:id="rId12"/>
    <p:sldId id="262" r:id="rId13"/>
    <p:sldId id="264" r:id="rId14"/>
    <p:sldId id="265" r:id="rId15"/>
    <p:sldId id="275" r:id="rId16"/>
    <p:sldId id="267" r:id="rId17"/>
    <p:sldId id="268" r:id="rId18"/>
    <p:sldId id="269" r:id="rId19"/>
    <p:sldId id="270" r:id="rId20"/>
    <p:sldId id="272" r:id="rId21"/>
    <p:sldId id="273" r:id="rId22"/>
    <p:sldId id="274" r:id="rId23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7" autoAdjust="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E2F395-A041-4775-9F44-F8F378331B4C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E02867E0-07EA-4591-97CF-7182BC5E4BDD}">
      <dgm:prSet phldrT="[Text]"/>
      <dgm:spPr/>
      <dgm:t>
        <a:bodyPr/>
        <a:lstStyle/>
        <a:p>
          <a:r>
            <a:rPr lang="en-US" dirty="0" smtClean="0"/>
            <a:t>We believe that successful learning experiences build successful learners.</a:t>
          </a:r>
        </a:p>
        <a:p>
          <a:r>
            <a:rPr lang="en-US" dirty="0" smtClean="0"/>
            <a:t>Parent Involvement encourages and nurtures student learning. </a:t>
          </a:r>
          <a:endParaRPr lang="en-US" dirty="0"/>
        </a:p>
      </dgm:t>
    </dgm:pt>
    <dgm:pt modelId="{56248E2D-2527-4E9C-B774-2EEF8AF767E2}" type="parTrans" cxnId="{1C76E41D-FAF5-466D-9AB5-46F2BD492BB0}">
      <dgm:prSet/>
      <dgm:spPr/>
    </dgm:pt>
    <dgm:pt modelId="{B28C9D09-3D7E-433A-B6EB-38C3EB256FC6}" type="sibTrans" cxnId="{1C76E41D-FAF5-466D-9AB5-46F2BD492BB0}">
      <dgm:prSet/>
      <dgm:spPr/>
    </dgm:pt>
    <dgm:pt modelId="{85C08FF9-4697-4524-A606-29375977182D}">
      <dgm:prSet phldrT="[Text]"/>
      <dgm:spPr/>
      <dgm:t>
        <a:bodyPr/>
        <a:lstStyle/>
        <a:p>
          <a:r>
            <a:rPr lang="en-US" dirty="0" smtClean="0"/>
            <a:t>Children  learn best in environments that utilize multiage and flexible groupings. </a:t>
          </a:r>
        </a:p>
        <a:p>
          <a:r>
            <a:rPr lang="en-US" dirty="0" smtClean="0"/>
            <a:t>Children benefit from being part of a learning community and develop relationships with a variety of teachers. </a:t>
          </a:r>
          <a:endParaRPr lang="en-US" dirty="0"/>
        </a:p>
      </dgm:t>
    </dgm:pt>
    <dgm:pt modelId="{76770270-FF08-4D29-9726-03008DDE475B}" type="parTrans" cxnId="{E029AA67-F596-46B4-8494-0FE9268E1886}">
      <dgm:prSet/>
      <dgm:spPr/>
    </dgm:pt>
    <dgm:pt modelId="{A7C1525C-623F-4473-8357-F79CF79FDBC0}" type="sibTrans" cxnId="{E029AA67-F596-46B4-8494-0FE9268E1886}">
      <dgm:prSet/>
      <dgm:spPr/>
    </dgm:pt>
    <dgm:pt modelId="{E09B807D-9228-4DC6-99E4-2413A0CF2A04}">
      <dgm:prSet phldrT="[Text]"/>
      <dgm:spPr/>
      <dgm:t>
        <a:bodyPr/>
        <a:lstStyle/>
        <a:p>
          <a:r>
            <a:rPr lang="en-US" dirty="0" smtClean="0"/>
            <a:t>Teachers need to have opportunities to learn and collaborate. </a:t>
          </a:r>
          <a:endParaRPr lang="en-US" dirty="0"/>
        </a:p>
      </dgm:t>
    </dgm:pt>
    <dgm:pt modelId="{E86DFAAF-A3FA-4D3F-B9BD-55E45525D5B8}" type="parTrans" cxnId="{9C24CB90-5AAA-4876-AC25-6C746F79E716}">
      <dgm:prSet/>
      <dgm:spPr/>
    </dgm:pt>
    <dgm:pt modelId="{8F7F70FF-F9B7-46A7-A6DC-76814AEBE3F5}" type="sibTrans" cxnId="{9C24CB90-5AAA-4876-AC25-6C746F79E716}">
      <dgm:prSet/>
      <dgm:spPr/>
    </dgm:pt>
    <dgm:pt modelId="{3535978C-E678-4735-95A9-90812F84A4F0}" type="pres">
      <dgm:prSet presAssocID="{52E2F395-A041-4775-9F44-F8F378331B4C}" presName="Name0" presStyleCnt="0">
        <dgm:presLayoutVars>
          <dgm:dir/>
          <dgm:resizeHandles val="exact"/>
        </dgm:presLayoutVars>
      </dgm:prSet>
      <dgm:spPr/>
    </dgm:pt>
    <dgm:pt modelId="{4266CEEE-818B-4351-9159-C38D2E3226B4}" type="pres">
      <dgm:prSet presAssocID="{52E2F395-A041-4775-9F44-F8F378331B4C}" presName="fgShape" presStyleLbl="fgShp" presStyleIdx="0" presStyleCnt="1"/>
      <dgm:spPr/>
    </dgm:pt>
    <dgm:pt modelId="{D4B0CE1F-1772-4915-92E6-FA423842526E}" type="pres">
      <dgm:prSet presAssocID="{52E2F395-A041-4775-9F44-F8F378331B4C}" presName="linComp" presStyleCnt="0"/>
      <dgm:spPr/>
    </dgm:pt>
    <dgm:pt modelId="{27471B98-2D2A-4D92-88B8-D871EE284EE1}" type="pres">
      <dgm:prSet presAssocID="{E02867E0-07EA-4591-97CF-7182BC5E4BDD}" presName="compNode" presStyleCnt="0"/>
      <dgm:spPr/>
    </dgm:pt>
    <dgm:pt modelId="{787C5BAD-8528-4F73-9A5C-F73CD9304ED2}" type="pres">
      <dgm:prSet presAssocID="{E02867E0-07EA-4591-97CF-7182BC5E4BDD}" presName="bkgdShape" presStyleLbl="node1" presStyleIdx="0" presStyleCnt="3"/>
      <dgm:spPr/>
      <dgm:t>
        <a:bodyPr/>
        <a:lstStyle/>
        <a:p>
          <a:endParaRPr lang="en-US"/>
        </a:p>
      </dgm:t>
    </dgm:pt>
    <dgm:pt modelId="{D84B64DA-8014-4A74-977D-F84039784EBE}" type="pres">
      <dgm:prSet presAssocID="{E02867E0-07EA-4591-97CF-7182BC5E4BDD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2D96E1-5448-4BE9-B481-DEFA86E23CB6}" type="pres">
      <dgm:prSet presAssocID="{E02867E0-07EA-4591-97CF-7182BC5E4BDD}" presName="invisiNode" presStyleLbl="node1" presStyleIdx="0" presStyleCnt="3"/>
      <dgm:spPr/>
    </dgm:pt>
    <dgm:pt modelId="{D0658E32-6BC3-45FE-932B-6619656EC5D2}" type="pres">
      <dgm:prSet presAssocID="{E02867E0-07EA-4591-97CF-7182BC5E4BDD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ABAE081-5426-4B75-9DDF-8001E07553B5}" type="pres">
      <dgm:prSet presAssocID="{B28C9D09-3D7E-433A-B6EB-38C3EB256FC6}" presName="sibTrans" presStyleLbl="sibTrans2D1" presStyleIdx="0" presStyleCnt="0"/>
      <dgm:spPr/>
    </dgm:pt>
    <dgm:pt modelId="{F3436717-782B-45DE-85B9-3A637991DC12}" type="pres">
      <dgm:prSet presAssocID="{85C08FF9-4697-4524-A606-29375977182D}" presName="compNode" presStyleCnt="0"/>
      <dgm:spPr/>
    </dgm:pt>
    <dgm:pt modelId="{E38CCCA2-DF38-4AAC-B62A-91BDF67F3C23}" type="pres">
      <dgm:prSet presAssocID="{85C08FF9-4697-4524-A606-29375977182D}" presName="bkgdShape" presStyleLbl="node1" presStyleIdx="1" presStyleCnt="3"/>
      <dgm:spPr/>
      <dgm:t>
        <a:bodyPr/>
        <a:lstStyle/>
        <a:p>
          <a:endParaRPr lang="en-US"/>
        </a:p>
      </dgm:t>
    </dgm:pt>
    <dgm:pt modelId="{88772826-CC9B-4861-8C47-46B67FBBB25C}" type="pres">
      <dgm:prSet presAssocID="{85C08FF9-4697-4524-A606-29375977182D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199726-7F00-470C-A4FF-5F09FD55E3B1}" type="pres">
      <dgm:prSet presAssocID="{85C08FF9-4697-4524-A606-29375977182D}" presName="invisiNode" presStyleLbl="node1" presStyleIdx="1" presStyleCnt="3"/>
      <dgm:spPr/>
    </dgm:pt>
    <dgm:pt modelId="{C918490D-BAFE-48F6-A473-497F9500CCCB}" type="pres">
      <dgm:prSet presAssocID="{85C08FF9-4697-4524-A606-29375977182D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2D25CAF3-2551-4572-B299-6A7C1BD89DD8}" type="pres">
      <dgm:prSet presAssocID="{A7C1525C-623F-4473-8357-F79CF79FDBC0}" presName="sibTrans" presStyleLbl="sibTrans2D1" presStyleIdx="0" presStyleCnt="0"/>
      <dgm:spPr/>
    </dgm:pt>
    <dgm:pt modelId="{6513063B-44C7-4922-97CB-20D2DFDA72C9}" type="pres">
      <dgm:prSet presAssocID="{E09B807D-9228-4DC6-99E4-2413A0CF2A04}" presName="compNode" presStyleCnt="0"/>
      <dgm:spPr/>
    </dgm:pt>
    <dgm:pt modelId="{FF5C2A22-AADC-45C3-82FE-837ABB0E54AA}" type="pres">
      <dgm:prSet presAssocID="{E09B807D-9228-4DC6-99E4-2413A0CF2A04}" presName="bkgdShape" presStyleLbl="node1" presStyleIdx="2" presStyleCnt="3"/>
      <dgm:spPr/>
      <dgm:t>
        <a:bodyPr/>
        <a:lstStyle/>
        <a:p>
          <a:endParaRPr lang="en-US"/>
        </a:p>
      </dgm:t>
    </dgm:pt>
    <dgm:pt modelId="{FAB034D7-3AA4-470C-9E31-90B9F3324FFB}" type="pres">
      <dgm:prSet presAssocID="{E09B807D-9228-4DC6-99E4-2413A0CF2A04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F3BC74-EAE6-4989-84D9-ABFB3A3DB338}" type="pres">
      <dgm:prSet presAssocID="{E09B807D-9228-4DC6-99E4-2413A0CF2A04}" presName="invisiNode" presStyleLbl="node1" presStyleIdx="2" presStyleCnt="3"/>
      <dgm:spPr/>
    </dgm:pt>
    <dgm:pt modelId="{29A2EA04-1014-43E0-97E2-97B0D037985C}" type="pres">
      <dgm:prSet presAssocID="{E09B807D-9228-4DC6-99E4-2413A0CF2A04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4DE6514B-F178-405F-A0E3-431CD84A8236}" type="presOf" srcId="{E02867E0-07EA-4591-97CF-7182BC5E4BDD}" destId="{D84B64DA-8014-4A74-977D-F84039784EBE}" srcOrd="1" destOrd="0" presId="urn:microsoft.com/office/officeart/2005/8/layout/hList7#1"/>
    <dgm:cxn modelId="{5E9AF068-0060-4136-AB94-E2EAB5833AB3}" type="presOf" srcId="{B28C9D09-3D7E-433A-B6EB-38C3EB256FC6}" destId="{FABAE081-5426-4B75-9DDF-8001E07553B5}" srcOrd="0" destOrd="0" presId="urn:microsoft.com/office/officeart/2005/8/layout/hList7#1"/>
    <dgm:cxn modelId="{4D3D88DB-63EB-47A7-8C7B-0660556FDC27}" type="presOf" srcId="{85C08FF9-4697-4524-A606-29375977182D}" destId="{88772826-CC9B-4861-8C47-46B67FBBB25C}" srcOrd="1" destOrd="0" presId="urn:microsoft.com/office/officeart/2005/8/layout/hList7#1"/>
    <dgm:cxn modelId="{ADCFC40A-E64E-4357-A472-081F2DB9EAC5}" type="presOf" srcId="{A7C1525C-623F-4473-8357-F79CF79FDBC0}" destId="{2D25CAF3-2551-4572-B299-6A7C1BD89DD8}" srcOrd="0" destOrd="0" presId="urn:microsoft.com/office/officeart/2005/8/layout/hList7#1"/>
    <dgm:cxn modelId="{9C24CB90-5AAA-4876-AC25-6C746F79E716}" srcId="{52E2F395-A041-4775-9F44-F8F378331B4C}" destId="{E09B807D-9228-4DC6-99E4-2413A0CF2A04}" srcOrd="2" destOrd="0" parTransId="{E86DFAAF-A3FA-4D3F-B9BD-55E45525D5B8}" sibTransId="{8F7F70FF-F9B7-46A7-A6DC-76814AEBE3F5}"/>
    <dgm:cxn modelId="{FA455264-95BD-450F-90D2-91D66FBB4D86}" type="presOf" srcId="{E09B807D-9228-4DC6-99E4-2413A0CF2A04}" destId="{FAB034D7-3AA4-470C-9E31-90B9F3324FFB}" srcOrd="1" destOrd="0" presId="urn:microsoft.com/office/officeart/2005/8/layout/hList7#1"/>
    <dgm:cxn modelId="{94640858-0A17-44FB-B037-6FEFB6E3D535}" type="presOf" srcId="{E09B807D-9228-4DC6-99E4-2413A0CF2A04}" destId="{FF5C2A22-AADC-45C3-82FE-837ABB0E54AA}" srcOrd="0" destOrd="0" presId="urn:microsoft.com/office/officeart/2005/8/layout/hList7#1"/>
    <dgm:cxn modelId="{6FB3ABED-2FC0-4E99-BEDC-DD0F2CAA0221}" type="presOf" srcId="{85C08FF9-4697-4524-A606-29375977182D}" destId="{E38CCCA2-DF38-4AAC-B62A-91BDF67F3C23}" srcOrd="0" destOrd="0" presId="urn:microsoft.com/office/officeart/2005/8/layout/hList7#1"/>
    <dgm:cxn modelId="{E029AA67-F596-46B4-8494-0FE9268E1886}" srcId="{52E2F395-A041-4775-9F44-F8F378331B4C}" destId="{85C08FF9-4697-4524-A606-29375977182D}" srcOrd="1" destOrd="0" parTransId="{76770270-FF08-4D29-9726-03008DDE475B}" sibTransId="{A7C1525C-623F-4473-8357-F79CF79FDBC0}"/>
    <dgm:cxn modelId="{1C76E41D-FAF5-466D-9AB5-46F2BD492BB0}" srcId="{52E2F395-A041-4775-9F44-F8F378331B4C}" destId="{E02867E0-07EA-4591-97CF-7182BC5E4BDD}" srcOrd="0" destOrd="0" parTransId="{56248E2D-2527-4E9C-B774-2EEF8AF767E2}" sibTransId="{B28C9D09-3D7E-433A-B6EB-38C3EB256FC6}"/>
    <dgm:cxn modelId="{6F8119C9-39C7-4E1C-9896-86650C52B67E}" type="presOf" srcId="{E02867E0-07EA-4591-97CF-7182BC5E4BDD}" destId="{787C5BAD-8528-4F73-9A5C-F73CD9304ED2}" srcOrd="0" destOrd="0" presId="urn:microsoft.com/office/officeart/2005/8/layout/hList7#1"/>
    <dgm:cxn modelId="{35D5C589-64A9-4D36-A5F9-57430002585D}" type="presOf" srcId="{52E2F395-A041-4775-9F44-F8F378331B4C}" destId="{3535978C-E678-4735-95A9-90812F84A4F0}" srcOrd="0" destOrd="0" presId="urn:microsoft.com/office/officeart/2005/8/layout/hList7#1"/>
    <dgm:cxn modelId="{58B354E7-F3EB-473B-9C95-E2E47ECE62C0}" type="presParOf" srcId="{3535978C-E678-4735-95A9-90812F84A4F0}" destId="{4266CEEE-818B-4351-9159-C38D2E3226B4}" srcOrd="0" destOrd="0" presId="urn:microsoft.com/office/officeart/2005/8/layout/hList7#1"/>
    <dgm:cxn modelId="{70CE5C10-8CB3-4BD8-9D33-748F60F47CC2}" type="presParOf" srcId="{3535978C-E678-4735-95A9-90812F84A4F0}" destId="{D4B0CE1F-1772-4915-92E6-FA423842526E}" srcOrd="1" destOrd="0" presId="urn:microsoft.com/office/officeart/2005/8/layout/hList7#1"/>
    <dgm:cxn modelId="{78019FD9-6735-468B-8E31-38F8BD0E6A5D}" type="presParOf" srcId="{D4B0CE1F-1772-4915-92E6-FA423842526E}" destId="{27471B98-2D2A-4D92-88B8-D871EE284EE1}" srcOrd="0" destOrd="0" presId="urn:microsoft.com/office/officeart/2005/8/layout/hList7#1"/>
    <dgm:cxn modelId="{2F3AD3AF-52C6-44F8-9D79-ED3EBA5519CA}" type="presParOf" srcId="{27471B98-2D2A-4D92-88B8-D871EE284EE1}" destId="{787C5BAD-8528-4F73-9A5C-F73CD9304ED2}" srcOrd="0" destOrd="0" presId="urn:microsoft.com/office/officeart/2005/8/layout/hList7#1"/>
    <dgm:cxn modelId="{CC87FC29-21FF-4065-ABB6-C31E440E85B1}" type="presParOf" srcId="{27471B98-2D2A-4D92-88B8-D871EE284EE1}" destId="{D84B64DA-8014-4A74-977D-F84039784EBE}" srcOrd="1" destOrd="0" presId="urn:microsoft.com/office/officeart/2005/8/layout/hList7#1"/>
    <dgm:cxn modelId="{6EB85F97-8BB7-46C2-A8F1-7CA8FFECE558}" type="presParOf" srcId="{27471B98-2D2A-4D92-88B8-D871EE284EE1}" destId="{F82D96E1-5448-4BE9-B481-DEFA86E23CB6}" srcOrd="2" destOrd="0" presId="urn:microsoft.com/office/officeart/2005/8/layout/hList7#1"/>
    <dgm:cxn modelId="{E9BF49F9-0BE7-4518-AC02-FB406B1CA6DE}" type="presParOf" srcId="{27471B98-2D2A-4D92-88B8-D871EE284EE1}" destId="{D0658E32-6BC3-45FE-932B-6619656EC5D2}" srcOrd="3" destOrd="0" presId="urn:microsoft.com/office/officeart/2005/8/layout/hList7#1"/>
    <dgm:cxn modelId="{A13FF4B7-5FFF-4CD5-85FF-1F3FBD7EB257}" type="presParOf" srcId="{D4B0CE1F-1772-4915-92E6-FA423842526E}" destId="{FABAE081-5426-4B75-9DDF-8001E07553B5}" srcOrd="1" destOrd="0" presId="urn:microsoft.com/office/officeart/2005/8/layout/hList7#1"/>
    <dgm:cxn modelId="{3A95B86F-602C-435A-9027-4B4A28316063}" type="presParOf" srcId="{D4B0CE1F-1772-4915-92E6-FA423842526E}" destId="{F3436717-782B-45DE-85B9-3A637991DC12}" srcOrd="2" destOrd="0" presId="urn:microsoft.com/office/officeart/2005/8/layout/hList7#1"/>
    <dgm:cxn modelId="{3A21B9EF-B223-4CEF-862C-3901480399EF}" type="presParOf" srcId="{F3436717-782B-45DE-85B9-3A637991DC12}" destId="{E38CCCA2-DF38-4AAC-B62A-91BDF67F3C23}" srcOrd="0" destOrd="0" presId="urn:microsoft.com/office/officeart/2005/8/layout/hList7#1"/>
    <dgm:cxn modelId="{68DEF8DA-B42A-43E7-9C6B-E239818210D5}" type="presParOf" srcId="{F3436717-782B-45DE-85B9-3A637991DC12}" destId="{88772826-CC9B-4861-8C47-46B67FBBB25C}" srcOrd="1" destOrd="0" presId="urn:microsoft.com/office/officeart/2005/8/layout/hList7#1"/>
    <dgm:cxn modelId="{CFEE129E-6EAE-4FE5-A399-F4E4F24391ED}" type="presParOf" srcId="{F3436717-782B-45DE-85B9-3A637991DC12}" destId="{AE199726-7F00-470C-A4FF-5F09FD55E3B1}" srcOrd="2" destOrd="0" presId="urn:microsoft.com/office/officeart/2005/8/layout/hList7#1"/>
    <dgm:cxn modelId="{2E4E08F4-4D0D-4699-A65E-7E4517919272}" type="presParOf" srcId="{F3436717-782B-45DE-85B9-3A637991DC12}" destId="{C918490D-BAFE-48F6-A473-497F9500CCCB}" srcOrd="3" destOrd="0" presId="urn:microsoft.com/office/officeart/2005/8/layout/hList7#1"/>
    <dgm:cxn modelId="{F6B06C6D-D856-4357-BE34-B40A2B759A2A}" type="presParOf" srcId="{D4B0CE1F-1772-4915-92E6-FA423842526E}" destId="{2D25CAF3-2551-4572-B299-6A7C1BD89DD8}" srcOrd="3" destOrd="0" presId="urn:microsoft.com/office/officeart/2005/8/layout/hList7#1"/>
    <dgm:cxn modelId="{B9208404-0E83-4826-B158-1D4F41B9BB4E}" type="presParOf" srcId="{D4B0CE1F-1772-4915-92E6-FA423842526E}" destId="{6513063B-44C7-4922-97CB-20D2DFDA72C9}" srcOrd="4" destOrd="0" presId="urn:microsoft.com/office/officeart/2005/8/layout/hList7#1"/>
    <dgm:cxn modelId="{2471B06D-1CCD-4521-B8D9-CCA3AFE4212D}" type="presParOf" srcId="{6513063B-44C7-4922-97CB-20D2DFDA72C9}" destId="{FF5C2A22-AADC-45C3-82FE-837ABB0E54AA}" srcOrd="0" destOrd="0" presId="urn:microsoft.com/office/officeart/2005/8/layout/hList7#1"/>
    <dgm:cxn modelId="{3813798B-C04D-4ED4-A376-9A4E03AEAB68}" type="presParOf" srcId="{6513063B-44C7-4922-97CB-20D2DFDA72C9}" destId="{FAB034D7-3AA4-470C-9E31-90B9F3324FFB}" srcOrd="1" destOrd="0" presId="urn:microsoft.com/office/officeart/2005/8/layout/hList7#1"/>
    <dgm:cxn modelId="{0715CE31-69B9-4AF9-A680-54434343CA29}" type="presParOf" srcId="{6513063B-44C7-4922-97CB-20D2DFDA72C9}" destId="{1CF3BC74-EAE6-4989-84D9-ABFB3A3DB338}" srcOrd="2" destOrd="0" presId="urn:microsoft.com/office/officeart/2005/8/layout/hList7#1"/>
    <dgm:cxn modelId="{61C27BE1-BBDC-4427-AEC2-5F3EDB279FA6}" type="presParOf" srcId="{6513063B-44C7-4922-97CB-20D2DFDA72C9}" destId="{29A2EA04-1014-43E0-97E2-97B0D037985C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7748B7-EC96-4A9B-A5A9-355663DC8085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0"/>
      <dgm:spPr/>
    </dgm:pt>
    <dgm:pt modelId="{6A8780D8-0151-4F3B-9896-C941818347F5}" type="pres">
      <dgm:prSet presAssocID="{F17748B7-EC96-4A9B-A5A9-355663DC8085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F747DABC-C48A-46FF-80DE-FC2509AD2581}" type="presOf" srcId="{F17748B7-EC96-4A9B-A5A9-355663DC8085}" destId="{6A8780D8-0151-4F3B-9896-C941818347F5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7C5BAD-8528-4F73-9A5C-F73CD9304ED2}">
      <dsp:nvSpPr>
        <dsp:cNvPr id="0" name=""/>
        <dsp:cNvSpPr/>
      </dsp:nvSpPr>
      <dsp:spPr>
        <a:xfrm>
          <a:off x="1727" y="0"/>
          <a:ext cx="2688282" cy="45259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We believe that successful learning experiences build successful learners.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Parent Involvement encourages and nurtures student learning. </a:t>
          </a:r>
          <a:endParaRPr lang="en-US" sz="1500" kern="1200" dirty="0"/>
        </a:p>
      </dsp:txBody>
      <dsp:txXfrm>
        <a:off x="1727" y="1810385"/>
        <a:ext cx="2688282" cy="1810385"/>
      </dsp:txXfrm>
    </dsp:sp>
    <dsp:sp modelId="{D0658E32-6BC3-45FE-932B-6619656EC5D2}">
      <dsp:nvSpPr>
        <dsp:cNvPr id="0" name=""/>
        <dsp:cNvSpPr/>
      </dsp:nvSpPr>
      <dsp:spPr>
        <a:xfrm>
          <a:off x="592296" y="271557"/>
          <a:ext cx="1507145" cy="150714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8CCCA2-DF38-4AAC-B62A-91BDF67F3C23}">
      <dsp:nvSpPr>
        <dsp:cNvPr id="0" name=""/>
        <dsp:cNvSpPr/>
      </dsp:nvSpPr>
      <dsp:spPr>
        <a:xfrm>
          <a:off x="2770658" y="0"/>
          <a:ext cx="2688282" cy="45259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Children  learn best in environments that utilize multiage and flexible groupings.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Children benefit from being part of a learning community and develop relationships with a variety of teachers. </a:t>
          </a:r>
          <a:endParaRPr lang="en-US" sz="1500" kern="1200" dirty="0"/>
        </a:p>
      </dsp:txBody>
      <dsp:txXfrm>
        <a:off x="2770658" y="1810385"/>
        <a:ext cx="2688282" cy="1810385"/>
      </dsp:txXfrm>
    </dsp:sp>
    <dsp:sp modelId="{C918490D-BAFE-48F6-A473-497F9500CCCB}">
      <dsp:nvSpPr>
        <dsp:cNvPr id="0" name=""/>
        <dsp:cNvSpPr/>
      </dsp:nvSpPr>
      <dsp:spPr>
        <a:xfrm>
          <a:off x="3361227" y="271557"/>
          <a:ext cx="1507145" cy="150714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5C2A22-AADC-45C3-82FE-837ABB0E54AA}">
      <dsp:nvSpPr>
        <dsp:cNvPr id="0" name=""/>
        <dsp:cNvSpPr/>
      </dsp:nvSpPr>
      <dsp:spPr>
        <a:xfrm>
          <a:off x="5539589" y="0"/>
          <a:ext cx="2688282" cy="45259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Teachers need to have opportunities to learn and collaborate. </a:t>
          </a:r>
          <a:endParaRPr lang="en-US" sz="1500" kern="1200" dirty="0"/>
        </a:p>
      </dsp:txBody>
      <dsp:txXfrm>
        <a:off x="5539589" y="1810385"/>
        <a:ext cx="2688282" cy="1810385"/>
      </dsp:txXfrm>
    </dsp:sp>
    <dsp:sp modelId="{29A2EA04-1014-43E0-97E2-97B0D037985C}">
      <dsp:nvSpPr>
        <dsp:cNvPr id="0" name=""/>
        <dsp:cNvSpPr/>
      </dsp:nvSpPr>
      <dsp:spPr>
        <a:xfrm>
          <a:off x="6130158" y="271557"/>
          <a:ext cx="1507145" cy="150714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66CEEE-818B-4351-9159-C38D2E3226B4}">
      <dsp:nvSpPr>
        <dsp:cNvPr id="0" name=""/>
        <dsp:cNvSpPr/>
      </dsp:nvSpPr>
      <dsp:spPr>
        <a:xfrm>
          <a:off x="329183" y="3620770"/>
          <a:ext cx="7571232" cy="67889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F33B0627-FDF1-47BA-837F-F4E2D5488BB3}" type="datetimeFigureOut">
              <a:rPr lang="en-US"/>
              <a:pPr>
                <a:defRPr/>
              </a:pPr>
              <a:t>8/2/2011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3DD8AAF9-58B5-49EA-B582-57D1187D51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847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B523F-A160-4E83-9C4E-643C98704C56}" type="datetimeFigureOut">
              <a:rPr lang="en-US"/>
              <a:pPr>
                <a:defRPr/>
              </a:pPr>
              <a:t>8/2/2011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CDF31-62B4-439E-96F7-A8A0E2E568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647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30421-E41E-44E5-A602-04F704DEF5E3}" type="datetimeFigureOut">
              <a:rPr lang="en-US"/>
              <a:pPr>
                <a:defRPr/>
              </a:pPr>
              <a:t>8/2/2011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6454A-8C03-46D2-A604-A2CEF4E21C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184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903F9-027D-466A-8DAC-C51D7F36BD63}" type="datetimeFigureOut">
              <a:rPr lang="en-US"/>
              <a:pPr>
                <a:defRPr/>
              </a:pPr>
              <a:t>8/2/2011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66793-D2EB-4656-A79C-D87ACA69DE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214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B523F-A160-4E83-9C4E-643C98704C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CDF31-62B4-439E-96F7-A8A0E2E568A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68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341AF-6855-4401-A9A9-0A13B91A93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CD495-A8CE-4CAD-AD3B-2B26D07E48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82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BC3CE-A5A6-4157-9845-FB1E5A9AF07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5B597-80EE-4493-8908-7D89F5ED61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407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845A3-BC1A-400B-A006-2B165DC0EA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7B2C2-8C0C-479C-82F7-1A63F263DB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637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E1B45-67A0-4841-91A6-454E5F5E7D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5095C-85F8-47FA-B5C6-6869107DA1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05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930F6-D03B-4942-8566-C5944CFA7D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5BC20-E486-4CFD-9EDA-BE3E87CB51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74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144C7-6568-49D0-A2E7-BC87A25179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6A5B6-9E89-429B-9B3B-3DCDD33A669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060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FE3ED-DFA2-486F-96CA-182C2EAC83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81D17-3E9C-43C3-91F5-628E7F8070B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80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341AF-6855-4401-A9A9-0A13B91A9355}" type="datetimeFigureOut">
              <a:rPr lang="en-US"/>
              <a:pPr>
                <a:defRPr/>
              </a:pPr>
              <a:t>8/2/2011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CD495-A8CE-4CAD-AD3B-2B26D07E48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675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776A4-4816-41B3-B6D1-82D928B083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DB219-33A6-4824-B8F6-4F10CD904DA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778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30421-E41E-44E5-A602-04F704DEF5E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6454A-8C03-46D2-A604-A2CEF4E21C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24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903F9-027D-466A-8DAC-C51D7F36BD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66793-D2EB-4656-A79C-D87ACA69DE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054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B523F-A160-4E83-9C4E-643C98704C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CDF31-62B4-439E-96F7-A8A0E2E568A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68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341AF-6855-4401-A9A9-0A13B91A93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CD495-A8CE-4CAD-AD3B-2B26D07E48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826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BC3CE-A5A6-4157-9845-FB1E5A9AF07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5B597-80EE-4493-8908-7D89F5ED61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407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845A3-BC1A-400B-A006-2B165DC0EA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7B2C2-8C0C-479C-82F7-1A63F263DB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6373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E1B45-67A0-4841-91A6-454E5F5E7D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5095C-85F8-47FA-B5C6-6869107DA1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059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930F6-D03B-4942-8566-C5944CFA7D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5BC20-E486-4CFD-9EDA-BE3E87CB51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74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144C7-6568-49D0-A2E7-BC87A25179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6A5B6-9E89-429B-9B3B-3DCDD33A669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060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BC3CE-A5A6-4157-9845-FB1E5A9AF07A}" type="datetimeFigureOut">
              <a:rPr lang="en-US"/>
              <a:pPr>
                <a:defRPr/>
              </a:pPr>
              <a:t>8/2/2011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5B597-80EE-4493-8908-7D89F5ED61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0948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FE3ED-DFA2-486F-96CA-182C2EAC83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81D17-3E9C-43C3-91F5-628E7F8070B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801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776A4-4816-41B3-B6D1-82D928B083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DB219-33A6-4824-B8F6-4F10CD904DA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7782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30421-E41E-44E5-A602-04F704DEF5E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6454A-8C03-46D2-A604-A2CEF4E21C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24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903F9-027D-466A-8DAC-C51D7F36BD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66793-D2EB-4656-A79C-D87ACA69DE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054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845A3-BC1A-400B-A006-2B165DC0EA96}" type="datetimeFigureOut">
              <a:rPr lang="en-US"/>
              <a:pPr>
                <a:defRPr/>
              </a:pPr>
              <a:t>8/2/2011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7B2C2-8C0C-479C-82F7-1A63F263DB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511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E1B45-67A0-4841-91A6-454E5F5E7D1A}" type="datetimeFigureOut">
              <a:rPr lang="en-US"/>
              <a:pPr>
                <a:defRPr/>
              </a:pPr>
              <a:t>8/2/2011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5095C-85F8-47FA-B5C6-6869107DA1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962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930F6-D03B-4942-8566-C5944CFA7D0B}" type="datetimeFigureOut">
              <a:rPr lang="en-US"/>
              <a:pPr>
                <a:defRPr/>
              </a:pPr>
              <a:t>8/2/2011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5BC20-E486-4CFD-9EDA-BE3E87CB51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076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144C7-6568-49D0-A2E7-BC87A25179BD}" type="datetimeFigureOut">
              <a:rPr lang="en-US"/>
              <a:pPr>
                <a:defRPr/>
              </a:pPr>
              <a:t>8/2/2011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6A5B6-9E89-429B-9B3B-3DCDD33A66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514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FE3ED-DFA2-486F-96CA-182C2EAC837D}" type="datetimeFigureOut">
              <a:rPr lang="en-US"/>
              <a:pPr>
                <a:defRPr/>
              </a:pPr>
              <a:t>8/2/2011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81D17-3E9C-43C3-91F5-628E7F8070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774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776A4-4816-41B3-B6D1-82D928B083AB}" type="datetimeFigureOut">
              <a:rPr lang="en-US"/>
              <a:pPr>
                <a:defRPr/>
              </a:pPr>
              <a:t>8/2/2011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DB219-33A6-4824-B8F6-4F10CD904D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901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3000"/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E42B4B8-6FA6-45BD-B852-E58CC13C3D56}" type="datetimeFigureOut">
              <a:rPr lang="en-US"/>
              <a:pPr>
                <a:defRPr/>
              </a:pPr>
              <a:t>8/2/2011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E25579-8EFA-43FF-90ED-36EE6E7A54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3000"/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E42B4B8-6FA6-45BD-B852-E58CC13C3D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E25579-8EFA-43FF-90ED-36EE6E7A54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02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3000"/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E42B4B8-6FA6-45BD-B852-E58CC13C3D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E25579-8EFA-43FF-90ED-36EE6E7A54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02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solidFill>
            <a:schemeClr val="accent1">
              <a:lumMod val="20000"/>
              <a:lumOff val="80000"/>
              <a:alpha val="6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Ridgeway Elementary</a:t>
            </a:r>
            <a:br>
              <a:rPr lang="en-US" b="1" dirty="0" smtClean="0"/>
            </a:br>
            <a:r>
              <a:rPr lang="en-US" b="1" dirty="0" smtClean="0"/>
              <a:t>Individually Guided Education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  <a:alpha val="60000"/>
            </a:schemeClr>
          </a:solidFill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Magnet School Open to All Columbia Students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90843" y="1905000"/>
            <a:ext cx="7696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Lottery System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Family Inclusive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Stable Population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Outreach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Transportation Provided Throughout the District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  <a:alpha val="56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>Accountability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Ridgeway will be accountable to all stake holders (Students, Parents, Community Teachers) for student performance using state grade level expectations and district curriculum objectives</a:t>
            </a:r>
          </a:p>
          <a:p>
            <a:r>
              <a:rPr lang="en-US" dirty="0" smtClean="0"/>
              <a:t>Student performance will be measured using ongoing formal and informal assessments, including state mandated tests.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  <a:alpha val="55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>Structure and Governance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1676400"/>
            <a:ext cx="8277225" cy="455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District-School Relationship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CPS and Ridgeway Elementary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  <a:alpha val="51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>Curriculum, Instructional Materials, and Assessment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Ridgeway will follow the state and                     district curriculum</a:t>
            </a:r>
          </a:p>
          <a:p>
            <a:r>
              <a:rPr lang="en-US" dirty="0" smtClean="0"/>
              <a:t>Instructional programming for individual students, including thematic instruction, which is student focused, not grade level focused</a:t>
            </a:r>
          </a:p>
          <a:p>
            <a:r>
              <a:rPr lang="en-US" dirty="0" smtClean="0"/>
              <a:t>Alternate materials and assessments 	   may be selected to better meet the needs of Ridgeway students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  <a:alpha val="55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>Financing and Budget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District CFO will provide leadership                  in developing and allocating </a:t>
            </a:r>
            <a:r>
              <a:rPr lang="en-US" dirty="0" smtClean="0"/>
              <a:t>district</a:t>
            </a:r>
          </a:p>
          <a:p>
            <a:r>
              <a:rPr lang="en-US" dirty="0" smtClean="0"/>
              <a:t> funds.</a:t>
            </a:r>
            <a:endParaRPr lang="en-US" dirty="0" smtClean="0"/>
          </a:p>
          <a:p>
            <a:r>
              <a:rPr lang="en-US" dirty="0" smtClean="0"/>
              <a:t>Ridgeway would retain cost saving dollars for Ridgeway use</a:t>
            </a:r>
          </a:p>
          <a:p>
            <a:r>
              <a:rPr lang="en-US" dirty="0" smtClean="0"/>
              <a:t>Retain money from one year to the next in order to make fiscally responsible decisions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  <a:alpha val="57000"/>
            </a:schemeClr>
          </a:solidFill>
        </p:spPr>
        <p:txBody>
          <a:bodyPr/>
          <a:lstStyle/>
          <a:p>
            <a:pPr>
              <a:defRPr/>
            </a:pPr>
            <a:r>
              <a:rPr lang="en-US" smtClean="0"/>
              <a:t>Facilities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553200" cy="4525963"/>
          </a:xfrm>
        </p:spPr>
        <p:txBody>
          <a:bodyPr/>
          <a:lstStyle/>
          <a:p>
            <a:r>
              <a:rPr lang="en-US" dirty="0" smtClean="0"/>
              <a:t>As Columbia school, </a:t>
            </a:r>
            <a:r>
              <a:rPr lang="en-US" dirty="0" smtClean="0"/>
              <a:t>the primary responsibility of maintaining </a:t>
            </a:r>
            <a:r>
              <a:rPr lang="en-US" dirty="0" smtClean="0"/>
              <a:t>the building remains the responsibility of </a:t>
            </a:r>
            <a:r>
              <a:rPr lang="en-US" dirty="0" smtClean="0"/>
              <a:t>the school district. The SAS will seek funding from alternative sources when possible to </a:t>
            </a:r>
            <a:r>
              <a:rPr lang="en-US" dirty="0" err="1" smtClean="0"/>
              <a:t>supliment</a:t>
            </a:r>
            <a:r>
              <a:rPr lang="en-US" dirty="0" smtClean="0"/>
              <a:t> district maintenance. 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  <a:alpha val="57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>Schedules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096000" cy="4525963"/>
          </a:xfrm>
        </p:spPr>
        <p:txBody>
          <a:bodyPr/>
          <a:lstStyle/>
          <a:p>
            <a:r>
              <a:rPr lang="en-US" dirty="0" smtClean="0"/>
              <a:t>The Ridgeway community would </a:t>
            </a:r>
            <a:r>
              <a:rPr lang="en-US" dirty="0" smtClean="0"/>
              <a:t>retain control </a:t>
            </a:r>
            <a:r>
              <a:rPr lang="en-US" dirty="0" smtClean="0"/>
              <a:t>over </a:t>
            </a:r>
            <a:r>
              <a:rPr lang="en-US" dirty="0" smtClean="0"/>
              <a:t>adjusting or adapting schedules to             meet the needs </a:t>
            </a:r>
            <a:r>
              <a:rPr lang="en-US" dirty="0" smtClean="0"/>
              <a:t>of the </a:t>
            </a:r>
            <a:r>
              <a:rPr lang="en-US" dirty="0" smtClean="0"/>
              <a:t>learning         </a:t>
            </a:r>
            <a:r>
              <a:rPr lang="en-US" dirty="0" smtClean="0"/>
              <a:t>community. The community will continue to meet mandated guidelines, while looking for was to make adjustments that benefit the school.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  <a:alpha val="53000"/>
            </a:schemeClr>
          </a:solidFill>
        </p:spPr>
        <p:txBody>
          <a:bodyPr/>
          <a:lstStyle/>
          <a:p>
            <a:pPr>
              <a:defRPr/>
            </a:pPr>
            <a:r>
              <a:rPr lang="en-US" smtClean="0"/>
              <a:t>Technology Resources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7315200" cy="4525963"/>
          </a:xfrm>
        </p:spPr>
        <p:txBody>
          <a:bodyPr/>
          <a:lstStyle/>
          <a:p>
            <a:r>
              <a:rPr lang="en-US" sz="2400" dirty="0" smtClean="0"/>
              <a:t>CPS will continue to maintain </a:t>
            </a:r>
            <a:r>
              <a:rPr lang="en-US" sz="2400" dirty="0" smtClean="0"/>
              <a:t>a computer lab, classrooms computers and other essential </a:t>
            </a:r>
            <a:r>
              <a:rPr lang="en-US" sz="2400" dirty="0" smtClean="0"/>
              <a:t>technology commensurate with other schools in the district. </a:t>
            </a:r>
            <a:endParaRPr lang="en-US" sz="2400" dirty="0" smtClean="0"/>
          </a:p>
          <a:p>
            <a:r>
              <a:rPr lang="en-US" sz="2400" dirty="0" smtClean="0"/>
              <a:t>The school will work towards the use of innovative </a:t>
            </a:r>
            <a:r>
              <a:rPr lang="en-US" sz="2400" dirty="0" smtClean="0"/>
              <a:t>technology, including </a:t>
            </a:r>
            <a:r>
              <a:rPr lang="en-US" sz="2400" dirty="0" err="1" smtClean="0"/>
              <a:t>iPads</a:t>
            </a:r>
            <a:r>
              <a:rPr lang="en-US" sz="2400" dirty="0" smtClean="0"/>
              <a:t>.</a:t>
            </a:r>
            <a:endParaRPr lang="en-US" sz="2400" dirty="0" smtClean="0"/>
          </a:p>
          <a:p>
            <a:r>
              <a:rPr lang="en-US" sz="2400" dirty="0" smtClean="0"/>
              <a:t>The school will maintain a f</a:t>
            </a:r>
            <a:r>
              <a:rPr lang="en-US" sz="2400" dirty="0" smtClean="0"/>
              <a:t>ocus </a:t>
            </a:r>
            <a:r>
              <a:rPr lang="en-US" sz="2400" dirty="0" smtClean="0"/>
              <a:t>on technology appropriate to student learning </a:t>
            </a:r>
            <a:r>
              <a:rPr lang="en-US" sz="2400" dirty="0" smtClean="0"/>
              <a:t>needs.</a:t>
            </a:r>
            <a:endParaRPr lang="en-US" sz="2400" dirty="0" smtClean="0"/>
          </a:p>
          <a:p>
            <a:r>
              <a:rPr lang="en-US" sz="2400" dirty="0" smtClean="0"/>
              <a:t>Continued professional development to support new technology learning and application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  <a:alpha val="54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>Grants and Alternate Funding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/>
          <a:lstStyle/>
          <a:p>
            <a:r>
              <a:rPr lang="en-US" dirty="0" smtClean="0"/>
              <a:t>PTSA </a:t>
            </a:r>
            <a:r>
              <a:rPr lang="en-US" dirty="0" smtClean="0"/>
              <a:t>has developed a grant </a:t>
            </a:r>
            <a:r>
              <a:rPr lang="en-US" dirty="0" smtClean="0"/>
              <a:t>writing </a:t>
            </a:r>
            <a:r>
              <a:rPr lang="en-US" dirty="0" smtClean="0"/>
              <a:t>coordinator position. </a:t>
            </a:r>
          </a:p>
          <a:p>
            <a:pPr lvl="1"/>
            <a:r>
              <a:rPr lang="en-US" dirty="0" smtClean="0"/>
              <a:t>This year $4000.00 has been generated through grants.</a:t>
            </a:r>
            <a:endParaRPr lang="en-US" dirty="0" smtClean="0"/>
          </a:p>
          <a:p>
            <a:r>
              <a:rPr lang="en-US" dirty="0" smtClean="0"/>
              <a:t>Teachers, Units, and Administrators will continue to look for funding through grants.</a:t>
            </a:r>
            <a:endParaRPr lang="en-US" dirty="0" smtClean="0"/>
          </a:p>
          <a:p>
            <a:r>
              <a:rPr lang="en-US" dirty="0" smtClean="0"/>
              <a:t>Seek help through our Business Partners.</a:t>
            </a:r>
            <a:endParaRPr lang="en-US" dirty="0" smtClean="0"/>
          </a:p>
          <a:p>
            <a:r>
              <a:rPr lang="en-US" dirty="0" smtClean="0"/>
              <a:t>Explore </a:t>
            </a:r>
            <a:r>
              <a:rPr lang="en-US" dirty="0" smtClean="0"/>
              <a:t>the Possibility of a Ridgeway </a:t>
            </a:r>
            <a:r>
              <a:rPr lang="en-US" dirty="0" smtClean="0"/>
              <a:t>Foundation </a:t>
            </a:r>
            <a:r>
              <a:rPr lang="en-US" dirty="0" smtClean="0"/>
              <a:t>funding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  <a:alpha val="60000"/>
            </a:schemeClr>
          </a:solidFill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Ridgeway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  <a:alpha val="60000"/>
            </a:schemeClr>
          </a:solidFill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School opened in 1923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Dr. O.V. Wheeler proposed that Ridgeway become a magnet school in </a:t>
            </a:r>
            <a:r>
              <a:rPr lang="en-US" dirty="0" smtClean="0"/>
              <a:t>1972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Ridgeway adopted </a:t>
            </a:r>
            <a:r>
              <a:rPr lang="en-US" dirty="0" smtClean="0"/>
              <a:t>the Philosophy of Individually Guided Education.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Ridgeway has remained a magnet school following the IGE philosophy since that time.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  <a:alpha val="55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>Professional Development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239000" cy="4724400"/>
          </a:xfrm>
        </p:spPr>
        <p:txBody>
          <a:bodyPr/>
          <a:lstStyle/>
          <a:p>
            <a:r>
              <a:rPr lang="en-US" dirty="0" smtClean="0"/>
              <a:t> Developed a Partnership </a:t>
            </a:r>
            <a:r>
              <a:rPr lang="en-US" dirty="0" smtClean="0"/>
              <a:t>with </a:t>
            </a:r>
            <a:r>
              <a:rPr lang="en-US" dirty="0"/>
              <a:t>C</a:t>
            </a:r>
            <a:r>
              <a:rPr lang="en-US" dirty="0" smtClean="0"/>
              <a:t>olumbia College </a:t>
            </a:r>
          </a:p>
          <a:p>
            <a:r>
              <a:rPr lang="en-US" dirty="0" smtClean="0"/>
              <a:t>Professional Development School             Model</a:t>
            </a:r>
          </a:p>
          <a:p>
            <a:r>
              <a:rPr lang="en-US" dirty="0" smtClean="0"/>
              <a:t>Continue participation in CPS professional development that meets the needs of IGE</a:t>
            </a:r>
          </a:p>
          <a:p>
            <a:r>
              <a:rPr lang="en-US" dirty="0" smtClean="0"/>
              <a:t>Team-focused to provide differentiated instruction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  <a:alpha val="60000"/>
            </a:schemeClr>
          </a:solidFill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IGE Philosophy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62600" cy="4525963"/>
          </a:xfrm>
          <a:solidFill>
            <a:schemeClr val="accent1">
              <a:lumMod val="20000"/>
              <a:lumOff val="80000"/>
              <a:alpha val="60000"/>
            </a:schemeClr>
          </a:solidFill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The IGE philosophy is founded on the idea that “success leads to success” and that students are unique individuals.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  <a:alpha val="60000"/>
            </a:schemeClr>
          </a:solidFill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Belief Statements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  <a:alpha val="60000"/>
            </a:schemeClr>
          </a:solidFill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Ridgeway Mission Statement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15000" cy="4525963"/>
          </a:xfrm>
          <a:solidFill>
            <a:schemeClr val="accent1">
              <a:lumMod val="20000"/>
              <a:lumOff val="80000"/>
              <a:alpha val="60000"/>
            </a:schemeClr>
          </a:solidFill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 smtClean="0"/>
              <a:t>The mission of Ridgeway </a:t>
            </a:r>
            <a:r>
              <a:rPr lang="en-US" dirty="0" smtClean="0"/>
              <a:t>IGE </a:t>
            </a:r>
            <a:r>
              <a:rPr lang="en-US" dirty="0" smtClean="0"/>
              <a:t>School is to help each student become a self-directed, self motivated, life-long learner, capable of meeting the challenges faced in a life-time.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  <a:alpha val="60000"/>
            </a:schemeClr>
          </a:solidFill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What is IGE?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91200" cy="4525963"/>
          </a:xfrm>
          <a:solidFill>
            <a:schemeClr val="accent1">
              <a:lumMod val="20000"/>
              <a:lumOff val="80000"/>
              <a:alpha val="60000"/>
            </a:schemeClr>
          </a:solidFill>
          <a:ln>
            <a:solidFill>
              <a:schemeClr val="tx1"/>
            </a:solidFill>
          </a:ln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800" dirty="0" smtClean="0"/>
              <a:t>I</a:t>
            </a:r>
            <a:r>
              <a:rPr lang="en-US" dirty="0" smtClean="0"/>
              <a:t>ndividually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Students are grouped into multi-age classrooms.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800" dirty="0" smtClean="0"/>
              <a:t>G</a:t>
            </a:r>
            <a:r>
              <a:rPr lang="en-US" dirty="0" smtClean="0"/>
              <a:t>uided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Teachers and students work together towards learning goals.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800" dirty="0" smtClean="0"/>
              <a:t>E</a:t>
            </a:r>
            <a:r>
              <a:rPr lang="en-US" dirty="0" smtClean="0"/>
              <a:t>ducation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Students learn at a pace that is appropriate for them.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Heart of IGE</a:t>
            </a:r>
          </a:p>
        </p:txBody>
      </p:sp>
      <p:sp>
        <p:nvSpPr>
          <p:cNvPr id="8195" name="TextBox 4"/>
          <p:cNvSpPr txBox="1">
            <a:spLocks noChangeArrowheads="1"/>
          </p:cNvSpPr>
          <p:nvPr/>
        </p:nvSpPr>
        <p:spPr bwMode="auto">
          <a:xfrm>
            <a:off x="533400" y="1752600"/>
            <a:ext cx="815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8196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066800"/>
            <a:ext cx="8153400" cy="5257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  <a:alpha val="60000"/>
            </a:schemeClr>
          </a:solidFill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Multi-Unit Organization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  <a:alpha val="60000"/>
            </a:schemeClr>
          </a:solidFill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9542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  <a:alpha val="60000"/>
            </a:schemeClr>
          </a:solidFill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Instructional Programming for the Individual Student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  <a:alpha val="60000"/>
            </a:schemeClr>
          </a:solidFill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Ridgeway has developed its own procedure for reporting progress to parents.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Teachers use district materials and supplement for individual students.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Key focus areas are identified and worked on throughout the school.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9542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1403</TotalTime>
  <Words>619</Words>
  <Application>Microsoft Office PowerPoint</Application>
  <PresentationFormat>On-screen Show (4:3)</PresentationFormat>
  <Paragraphs>73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Office Theme</vt:lpstr>
      <vt:lpstr>6_Office Theme</vt:lpstr>
      <vt:lpstr>7_Office Theme</vt:lpstr>
      <vt:lpstr>Ridgeway Elementary Individually Guided Education</vt:lpstr>
      <vt:lpstr>Ridgeway History</vt:lpstr>
      <vt:lpstr>The IGE Philosophy</vt:lpstr>
      <vt:lpstr>Belief Statements</vt:lpstr>
      <vt:lpstr>Ridgeway Mission Statement</vt:lpstr>
      <vt:lpstr>What is IGE?</vt:lpstr>
      <vt:lpstr>The Heart of IGE</vt:lpstr>
      <vt:lpstr>Multi-Unit Organization </vt:lpstr>
      <vt:lpstr>Instructional Programming for the Individual Student</vt:lpstr>
      <vt:lpstr>Magnet School Open to All Columbia Students</vt:lpstr>
      <vt:lpstr>Accountability</vt:lpstr>
      <vt:lpstr>Structure and Governance</vt:lpstr>
      <vt:lpstr>District-School Relationship</vt:lpstr>
      <vt:lpstr>Curriculum, Instructional Materials, and Assessment</vt:lpstr>
      <vt:lpstr>Financing and Budget</vt:lpstr>
      <vt:lpstr>Facilities</vt:lpstr>
      <vt:lpstr>Schedules</vt:lpstr>
      <vt:lpstr>Technology Resources</vt:lpstr>
      <vt:lpstr>Grants and Alternate Funding</vt:lpstr>
      <vt:lpstr>Professional Development</vt:lpstr>
    </vt:vector>
  </TitlesOfParts>
  <Company>Columbia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Ridgeway Elementary Individually Guided Education</dc:title>
  <dc:creator>Columbia Public Schools</dc:creator>
  <cp:lastModifiedBy>localadmin</cp:lastModifiedBy>
  <cp:revision>42</cp:revision>
  <cp:lastPrinted>2011-07-13T15:10:39Z</cp:lastPrinted>
  <dcterms:created xsi:type="dcterms:W3CDTF">2011-06-06T14:04:27Z</dcterms:created>
  <dcterms:modified xsi:type="dcterms:W3CDTF">2011-08-02T20:11:20Z</dcterms:modified>
</cp:coreProperties>
</file>